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6" d="100"/>
          <a:sy n="76" d="100"/>
        </p:scale>
        <p:origin x="126"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903A4-B4E0-07CF-96E4-5795565D35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B88E3B-740C-2DA6-0552-0A45E137C9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242686-C866-60D8-8D4D-0B7C56A5F793}"/>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D1143D9F-1CD9-00FE-B58D-DECE5A244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187B25-4E2F-FF1D-DCB6-C69B3A206F52}"/>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4070993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50EBB-11B3-8FE5-E7EE-55A97DBDE7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2000E3-2CBD-058F-1B38-AD25256B19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8ED5B-1CD8-A78B-1B48-097B9B4D3350}"/>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BF685486-438C-D845-A41A-DDD165DEEE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3CF64B-3DD7-67A4-A13E-27CD75FA60DA}"/>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1429749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399B9B-D4C6-3FE8-159C-28145C18AF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C3A5E9-CE9E-A7FB-D288-A83C8FAE0D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210D9-9144-6797-62DB-A3C79E487C4A}"/>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18D88EA9-3E36-5A88-4445-F446F6958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88ED73-C263-EE01-8B97-448568AEBE78}"/>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32707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E54AB-E969-B1DD-9378-EAD2DF9110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94AD00-26B1-49D5-B37C-E05891FBBB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6B4702-1CD9-1178-67AF-A8C3B246D604}"/>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5171D240-AFA6-8972-CB82-C4B08B628B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F12733-4781-DC0C-CBF6-936BA8EB243B}"/>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2610859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3B52B-F7F8-2B41-E349-3624F54C27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7D3781-308A-4718-048D-1290FBAE52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A46B2C-9B07-5E08-8427-81E202758D34}"/>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B4D71A4B-B7AB-9297-5FB9-DD3AF4136C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C1E143-2B70-9CEE-B9DF-0EB4EC2C40E2}"/>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3698263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ED566-1E3C-B1E7-5E3A-E1C5F77372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A5BD1A-5ACD-8490-98E0-EF1E53FC0E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38574-CF44-AD8C-8694-0D2319272E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9DF02B-03B1-B20D-30B7-E434FFBA2196}"/>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6" name="Footer Placeholder 5">
            <a:extLst>
              <a:ext uri="{FF2B5EF4-FFF2-40B4-BE49-F238E27FC236}">
                <a16:creationId xmlns:a16="http://schemas.microsoft.com/office/drawing/2014/main" id="{AC195A6E-70F8-D6F9-572C-32C816630C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18312A-E2FF-9979-3E22-F5ED8DFE565E}"/>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1931790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3399A-0633-5F8F-CC20-84CDBFA06C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2D53DE-6257-F9E0-AB6F-82C1C99A48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43C389-78FD-7941-3AE6-1DC91A88C9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80CD06-49F2-C842-A7A0-CFCFF7766B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23D8C9-21BD-C98A-4AAA-B6A922A81B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61A07F-6EE1-CDFD-8885-372A7F01F7D2}"/>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8" name="Footer Placeholder 7">
            <a:extLst>
              <a:ext uri="{FF2B5EF4-FFF2-40B4-BE49-F238E27FC236}">
                <a16:creationId xmlns:a16="http://schemas.microsoft.com/office/drawing/2014/main" id="{AF79F028-A39B-6A3E-17BB-3F1F01650C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34DCB5-ADDF-5889-B5B9-9D8DC23D41FE}"/>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3278104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69E42-FDFB-F957-C9E1-FDFF5EE61D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C7B63E-E4EE-6B0E-F379-4EDCF28550B9}"/>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4" name="Footer Placeholder 3">
            <a:extLst>
              <a:ext uri="{FF2B5EF4-FFF2-40B4-BE49-F238E27FC236}">
                <a16:creationId xmlns:a16="http://schemas.microsoft.com/office/drawing/2014/main" id="{66E9ACF9-C30F-7BFA-0D4C-905AE1DB8E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2A5318-4A3D-7748-D735-3AB167D07EF5}"/>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851056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4E8715-55F3-9500-AA4B-75AEE3216991}"/>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3" name="Footer Placeholder 2">
            <a:extLst>
              <a:ext uri="{FF2B5EF4-FFF2-40B4-BE49-F238E27FC236}">
                <a16:creationId xmlns:a16="http://schemas.microsoft.com/office/drawing/2014/main" id="{580D6E0B-57E0-F690-60D2-CE51B13917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3AD271-65BC-5EF4-1BCF-2A451C6140B0}"/>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532349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1AFB9-2BD5-A51A-70F1-2F8E3902D3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6A0C04-CD99-FF78-B52F-8FF0D50B4A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87A9A9-D9CB-79F3-6965-28C4E2ECAB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BFD005-5981-21BE-7B59-92F0BFBD1A21}"/>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6" name="Footer Placeholder 5">
            <a:extLst>
              <a:ext uri="{FF2B5EF4-FFF2-40B4-BE49-F238E27FC236}">
                <a16:creationId xmlns:a16="http://schemas.microsoft.com/office/drawing/2014/main" id="{51908A8A-6C07-9744-E416-33B97D88BB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A09FCE-E94A-AD8F-0CE3-BF47F77172A8}"/>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2821011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FC1FE-EED6-DD5D-989E-C02B47AD25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C25F1E6-9E55-7FBE-0214-6206FB33B4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4C5D7D-07C2-2A10-345B-5C6492BD5B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8DA69-AC52-AD9F-689B-00D49AFFDA8A}"/>
              </a:ext>
            </a:extLst>
          </p:cNvPr>
          <p:cNvSpPr>
            <a:spLocks noGrp="1"/>
          </p:cNvSpPr>
          <p:nvPr>
            <p:ph type="dt" sz="half" idx="10"/>
          </p:nvPr>
        </p:nvSpPr>
        <p:spPr/>
        <p:txBody>
          <a:bodyPr/>
          <a:lstStyle/>
          <a:p>
            <a:fld id="{CDAA195F-97FB-4D49-850F-DCB0FF2AD28A}" type="datetimeFigureOut">
              <a:rPr lang="en-US" smtClean="0"/>
              <a:t>5/11/2026</a:t>
            </a:fld>
            <a:endParaRPr lang="en-US"/>
          </a:p>
        </p:txBody>
      </p:sp>
      <p:sp>
        <p:nvSpPr>
          <p:cNvPr id="6" name="Footer Placeholder 5">
            <a:extLst>
              <a:ext uri="{FF2B5EF4-FFF2-40B4-BE49-F238E27FC236}">
                <a16:creationId xmlns:a16="http://schemas.microsoft.com/office/drawing/2014/main" id="{BEC3259F-6F08-715D-B65C-779E326BA7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53AB5C-0EDF-295A-2A98-C3B77DCA9292}"/>
              </a:ext>
            </a:extLst>
          </p:cNvPr>
          <p:cNvSpPr>
            <a:spLocks noGrp="1"/>
          </p:cNvSpPr>
          <p:nvPr>
            <p:ph type="sldNum" sz="quarter" idx="12"/>
          </p:nvPr>
        </p:nvSpPr>
        <p:spPr/>
        <p:txBody>
          <a:bodyPr/>
          <a:lstStyle/>
          <a:p>
            <a:fld id="{FD1008AA-038F-4393-A650-DD506DEB3B15}" type="slidenum">
              <a:rPr lang="en-US" smtClean="0"/>
              <a:t>‹#›</a:t>
            </a:fld>
            <a:endParaRPr lang="en-US"/>
          </a:p>
        </p:txBody>
      </p:sp>
    </p:spTree>
    <p:extLst>
      <p:ext uri="{BB962C8B-B14F-4D97-AF65-F5344CB8AC3E}">
        <p14:creationId xmlns:p14="http://schemas.microsoft.com/office/powerpoint/2010/main" val="3278017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4E4083-107F-DCD1-27F0-D79F22541D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C8D29C-3D12-D78E-0BFD-D5652F3803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B50603-F5C9-AAA8-C8C2-8CD14694A8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A195F-97FB-4D49-850F-DCB0FF2AD28A}" type="datetimeFigureOut">
              <a:rPr lang="en-US" smtClean="0"/>
              <a:t>5/11/2026</a:t>
            </a:fld>
            <a:endParaRPr lang="en-US"/>
          </a:p>
        </p:txBody>
      </p:sp>
      <p:sp>
        <p:nvSpPr>
          <p:cNvPr id="5" name="Footer Placeholder 4">
            <a:extLst>
              <a:ext uri="{FF2B5EF4-FFF2-40B4-BE49-F238E27FC236}">
                <a16:creationId xmlns:a16="http://schemas.microsoft.com/office/drawing/2014/main" id="{1C83BCDE-D634-5744-6159-080FA4E426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E857AA-A23F-BDED-8319-92988377C2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1008AA-038F-4393-A650-DD506DEB3B15}" type="slidenum">
              <a:rPr lang="en-US" smtClean="0"/>
              <a:t>‹#›</a:t>
            </a:fld>
            <a:endParaRPr lang="en-US"/>
          </a:p>
        </p:txBody>
      </p:sp>
    </p:spTree>
    <p:extLst>
      <p:ext uri="{BB962C8B-B14F-4D97-AF65-F5344CB8AC3E}">
        <p14:creationId xmlns:p14="http://schemas.microsoft.com/office/powerpoint/2010/main" val="4247182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3F93E-5106-E8D9-7597-218583E9FAA5}"/>
              </a:ext>
            </a:extLst>
          </p:cNvPr>
          <p:cNvSpPr>
            <a:spLocks noGrp="1"/>
          </p:cNvSpPr>
          <p:nvPr>
            <p:ph type="ctrTitle"/>
          </p:nvPr>
        </p:nvSpPr>
        <p:spPr>
          <a:xfrm>
            <a:off x="1016000" y="152400"/>
            <a:ext cx="9144000" cy="1143000"/>
          </a:xfrm>
        </p:spPr>
        <p:txBody>
          <a:bodyPr>
            <a:normAutofit/>
          </a:bodyPr>
          <a:lstStyle/>
          <a:p>
            <a:r>
              <a:rPr lang="en-US" sz="1600" b="1" dirty="0">
                <a:latin typeface="Times New Roman" panose="02020603050405020304" pitchFamily="18" charset="0"/>
                <a:cs typeface="Times New Roman" panose="02020603050405020304" pitchFamily="18" charset="0"/>
              </a:rPr>
              <a:t>INTRODUCTION TO MEDIA LAW</a:t>
            </a:r>
          </a:p>
        </p:txBody>
      </p:sp>
      <p:sp>
        <p:nvSpPr>
          <p:cNvPr id="3" name="Subtitle 2">
            <a:extLst>
              <a:ext uri="{FF2B5EF4-FFF2-40B4-BE49-F238E27FC236}">
                <a16:creationId xmlns:a16="http://schemas.microsoft.com/office/drawing/2014/main" id="{9FB3FAC9-5E4C-4BC3-922C-A67A1876C406}"/>
              </a:ext>
            </a:extLst>
          </p:cNvPr>
          <p:cNvSpPr>
            <a:spLocks noGrp="1"/>
          </p:cNvSpPr>
          <p:nvPr>
            <p:ph type="subTitle" idx="1"/>
          </p:nvPr>
        </p:nvSpPr>
        <p:spPr>
          <a:xfrm>
            <a:off x="1524000" y="1595438"/>
            <a:ext cx="9144000" cy="1655762"/>
          </a:xfrm>
        </p:spPr>
        <p:txBody>
          <a:bodyPr>
            <a:normAutofit/>
          </a:bodyPr>
          <a:lstStyle/>
          <a:p>
            <a:pPr marL="285750" indent="-285750" algn="l">
              <a:buFont typeface="Wingdings" panose="05000000000000000000" pitchFamily="2" charset="2"/>
              <a:buChar char="§"/>
            </a:pPr>
            <a:r>
              <a:rPr lang="en-US" sz="1600" b="1" dirty="0"/>
              <a:t>Meaning of law</a:t>
            </a:r>
          </a:p>
          <a:p>
            <a:pPr marL="285750" indent="-285750" algn="l">
              <a:buFont typeface="Wingdings" panose="05000000000000000000" pitchFamily="2" charset="2"/>
              <a:buChar char="§"/>
            </a:pPr>
            <a:r>
              <a:rPr lang="en-US" sz="1600" b="1" dirty="0"/>
              <a:t>Meaning of media law</a:t>
            </a:r>
          </a:p>
          <a:p>
            <a:pPr marL="285750" indent="-285750" algn="l">
              <a:buFont typeface="Wingdings" panose="05000000000000000000" pitchFamily="2" charset="2"/>
              <a:buChar char="§"/>
            </a:pPr>
            <a:r>
              <a:rPr lang="en-US" sz="1600" b="1" dirty="0"/>
              <a:t>Classification of law</a:t>
            </a:r>
          </a:p>
          <a:p>
            <a:pPr marL="285750" indent="-285750" algn="l">
              <a:buFont typeface="Wingdings" panose="05000000000000000000" pitchFamily="2" charset="2"/>
              <a:buChar char="§"/>
            </a:pPr>
            <a:r>
              <a:rPr lang="en-US" sz="1600" b="1" dirty="0"/>
              <a:t>Sources of law</a:t>
            </a:r>
          </a:p>
          <a:p>
            <a:endParaRPr lang="en-US" dirty="0"/>
          </a:p>
        </p:txBody>
      </p:sp>
    </p:spTree>
    <p:extLst>
      <p:ext uri="{BB962C8B-B14F-4D97-AF65-F5344CB8AC3E}">
        <p14:creationId xmlns:p14="http://schemas.microsoft.com/office/powerpoint/2010/main" val="384684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0CAFC-C236-4FAA-4D88-14FA3269BF03}"/>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MEANING OF LAW &amp; MEDIA LAW</a:t>
            </a:r>
            <a:br>
              <a:rPr lang="en-US" sz="1400" b="1" dirty="0">
                <a:latin typeface="Times New Roman" panose="02020603050405020304" pitchFamily="18" charset="0"/>
                <a:cs typeface="Times New Roman" panose="02020603050405020304" pitchFamily="18" charset="0"/>
              </a:rPr>
            </a:br>
            <a:endParaRPr lang="en-US" sz="1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835E76D-7B87-7F2F-6B4A-8F8D5A72150D}"/>
              </a:ext>
            </a:extLst>
          </p:cNvPr>
          <p:cNvSpPr>
            <a:spLocks noGrp="1"/>
          </p:cNvSpPr>
          <p:nvPr>
            <p:ph idx="1"/>
          </p:nvPr>
        </p:nvSpPr>
        <p:spPr>
          <a:xfrm>
            <a:off x="838200" y="1206500"/>
            <a:ext cx="10515600" cy="5286375"/>
          </a:xfrm>
        </p:spPr>
        <p:txBody>
          <a:bodyPr>
            <a:normAutofit/>
          </a:bodyPr>
          <a:lstStyle/>
          <a:p>
            <a:r>
              <a:rPr lang="en-US" sz="2000" b="1" dirty="0">
                <a:latin typeface="Times New Roman" panose="02020603050405020304" pitchFamily="18" charset="0"/>
                <a:cs typeface="Times New Roman" panose="02020603050405020304" pitchFamily="18" charset="0"/>
              </a:rPr>
              <a:t>Meaning of law</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err="1">
                <a:latin typeface="Times New Roman" panose="02020603050405020304" pitchFamily="18" charset="0"/>
                <a:cs typeface="Times New Roman" panose="02020603050405020304" pitchFamily="18" charset="0"/>
              </a:rPr>
              <a:t>Prof.Shivji</a:t>
            </a:r>
            <a:r>
              <a:rPr lang="en-US" sz="1600" dirty="0">
                <a:latin typeface="Times New Roman" panose="02020603050405020304" pitchFamily="18" charset="0"/>
                <a:cs typeface="Times New Roman" panose="02020603050405020304" pitchFamily="18" charset="0"/>
              </a:rPr>
              <a:t> (2004) defines law as obligatory rules of conduct imposed or recognized and enforced by the state. </a:t>
            </a:r>
          </a:p>
          <a:p>
            <a:pPr marL="0" indent="0">
              <a:buNone/>
            </a:pPr>
            <a:r>
              <a:rPr lang="en-US" sz="1600" dirty="0">
                <a:latin typeface="Times New Roman" panose="02020603050405020304" pitchFamily="18" charset="0"/>
                <a:cs typeface="Times New Roman" panose="02020603050405020304" pitchFamily="18" charset="0"/>
              </a:rPr>
              <a:t>Oxford dictionary of law ,7</a:t>
            </a:r>
            <a:r>
              <a:rPr lang="en-US" sz="1600" baseline="30000" dirty="0">
                <a:latin typeface="Times New Roman" panose="02020603050405020304" pitchFamily="18" charset="0"/>
                <a:cs typeface="Times New Roman" panose="02020603050405020304" pitchFamily="18" charset="0"/>
              </a:rPr>
              <a:t>th</a:t>
            </a:r>
            <a:r>
              <a:rPr lang="en-US" sz="1600" dirty="0">
                <a:latin typeface="Times New Roman" panose="02020603050405020304" pitchFamily="18" charset="0"/>
                <a:cs typeface="Times New Roman" panose="02020603050405020304" pitchFamily="18" charset="0"/>
              </a:rPr>
              <a:t> Ed,2009 (p.316, defines the term law as the enforceable body of rules that governs the society.</a:t>
            </a:r>
          </a:p>
          <a:p>
            <a:pPr marL="0" indent="0">
              <a:buNone/>
            </a:pPr>
            <a:r>
              <a:rPr lang="en-US" sz="1600" dirty="0">
                <a:latin typeface="Times New Roman" panose="02020603050405020304" pitchFamily="18" charset="0"/>
                <a:cs typeface="Times New Roman" panose="02020603050405020304" pitchFamily="18" charset="0"/>
              </a:rPr>
              <a:t>Generally, law means a set of rules and norms or a standard of patten of behavior to which every individual in the society has to conform to. rules ought to be obeyed, otherwise the violator of such rules or standard behavior can be taken to court, tribunal or other formal/informal information institution or person and get punished/sanctioned. </a:t>
            </a:r>
          </a:p>
          <a:p>
            <a:pPr marL="0" indent="0">
              <a:buNone/>
            </a:pPr>
            <a:r>
              <a:rPr lang="en-US" sz="1600" dirty="0">
                <a:latin typeface="Times New Roman" panose="02020603050405020304" pitchFamily="18" charset="0"/>
                <a:cs typeface="Times New Roman" panose="02020603050405020304" pitchFamily="18" charset="0"/>
              </a:rPr>
              <a:t>Note; the law helps the realization of human rights. Law should facilitate full enjoyment of human right. Law should not violate people’s enjoyment of human rights. When human rights are violated, the law should help to curb any further violation and should provide the remedies for redress</a:t>
            </a:r>
          </a:p>
          <a:p>
            <a:pPr marL="0" indent="0">
              <a:buNone/>
            </a:pPr>
            <a:r>
              <a:rPr lang="en-US" sz="2200" b="1" dirty="0">
                <a:latin typeface="Times New Roman" panose="02020603050405020304" pitchFamily="18" charset="0"/>
                <a:cs typeface="Times New Roman" panose="02020603050405020304" pitchFamily="18" charset="0"/>
              </a:rPr>
              <a:t>Meaning of  media law</a:t>
            </a:r>
            <a:endParaRPr lang="en-US" sz="2200" dirty="0">
              <a:latin typeface="Times New Roman" panose="02020603050405020304" pitchFamily="18" charset="0"/>
              <a:cs typeface="Times New Roman" panose="02020603050405020304" pitchFamily="18" charset="0"/>
            </a:endParaRPr>
          </a:p>
          <a:p>
            <a:r>
              <a:rPr lang="en-US" sz="1700" dirty="0">
                <a:latin typeface="Times New Roman" panose="02020603050405020304" pitchFamily="18" charset="0"/>
                <a:cs typeface="Times New Roman" panose="02020603050405020304" pitchFamily="18" charset="0"/>
              </a:rPr>
              <a:t>Johnson (2006) argues that media laws are legislative principles which affect media. therefore, media laws are designed to regulate and control media industry.</a:t>
            </a:r>
          </a:p>
          <a:p>
            <a:r>
              <a:rPr lang="en-US" sz="1700" dirty="0">
                <a:latin typeface="Times New Roman" panose="02020603050405020304" pitchFamily="18" charset="0"/>
                <a:cs typeface="Times New Roman" panose="02020603050405020304" pitchFamily="18" charset="0"/>
              </a:rPr>
              <a:t>Media law refers to the laws which govern and regulate media industry. These include newspaper Act (1976), media service Act (2016), and broadcasting Act (1993)</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586291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3DB19-9F8A-D396-05B5-EE8592E5EE75}"/>
              </a:ext>
            </a:extLst>
          </p:cNvPr>
          <p:cNvSpPr>
            <a:spLocks noGrp="1"/>
          </p:cNvSpPr>
          <p:nvPr>
            <p:ph type="title"/>
          </p:nvPr>
        </p:nvSpPr>
        <p:spPr/>
        <p:txBody>
          <a:bodyPr>
            <a:normAutofit/>
          </a:bodyPr>
          <a:lstStyle/>
          <a:p>
            <a:r>
              <a:rPr lang="en-US" sz="2000" b="1" dirty="0">
                <a:latin typeface="Times New Roman" panose="02020603050405020304" pitchFamily="18" charset="0"/>
                <a:cs typeface="Times New Roman" panose="02020603050405020304" pitchFamily="18" charset="0"/>
              </a:rPr>
              <a:t>CLASSIFICATION OF LAW </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By classification of law it means, branches or types or division of laws. laws may be classified into two major categories</a:t>
            </a:r>
          </a:p>
        </p:txBody>
      </p:sp>
      <p:sp>
        <p:nvSpPr>
          <p:cNvPr id="3" name="Content Placeholder 2">
            <a:extLst>
              <a:ext uri="{FF2B5EF4-FFF2-40B4-BE49-F238E27FC236}">
                <a16:creationId xmlns:a16="http://schemas.microsoft.com/office/drawing/2014/main" id="{F04E133B-A4D7-EBDD-060A-218487BD39E6}"/>
              </a:ext>
            </a:extLst>
          </p:cNvPr>
          <p:cNvSpPr>
            <a:spLocks noGrp="1"/>
          </p:cNvSpPr>
          <p:nvPr>
            <p:ph idx="1"/>
          </p:nvPr>
        </p:nvSpPr>
        <p:spPr/>
        <p:txBody>
          <a:bodyPr>
            <a:normAutofit fontScale="55000" lnSpcReduction="20000"/>
          </a:bodyPr>
          <a:lstStyle/>
          <a:p>
            <a:pPr marL="514350" lvl="0" indent="-514350">
              <a:buFont typeface="+mj-lt"/>
              <a:buAutoNum type="arabicPeriod"/>
            </a:pPr>
            <a:r>
              <a:rPr lang="en-US" sz="3600" b="1" dirty="0"/>
              <a:t>National law (Municipal law) </a:t>
            </a:r>
            <a:endParaRPr lang="en-US" sz="3600" dirty="0"/>
          </a:p>
          <a:p>
            <a:pPr marL="0" indent="0">
              <a:buNone/>
            </a:pPr>
            <a:r>
              <a:rPr lang="en-US" dirty="0"/>
              <a:t>                       </a:t>
            </a:r>
            <a:r>
              <a:rPr lang="en-US" sz="2900" dirty="0"/>
              <a:t>These are national or local laws enacted by legislative bodies in Tanzania. municipal laws are also divides into two groups</a:t>
            </a:r>
          </a:p>
          <a:p>
            <a:r>
              <a:rPr lang="en-US" sz="2900" b="1" dirty="0"/>
              <a:t>Public and private law</a:t>
            </a:r>
            <a:endParaRPr lang="en-US" sz="2900" dirty="0"/>
          </a:p>
          <a:p>
            <a:pPr marL="0" lvl="0" indent="0" algn="ctr">
              <a:buNone/>
            </a:pPr>
            <a:r>
              <a:rPr lang="en-US" sz="2900" b="1" dirty="0"/>
              <a:t>Public law</a:t>
            </a:r>
            <a:r>
              <a:rPr lang="en-US" sz="2900" dirty="0"/>
              <a:t> is the law which deals with the relationship between the state and individuals, the distribution and exercise of public powers. Braches of public laws are constitution law, administrative law, regulatory law (e.g.</a:t>
            </a:r>
            <a:r>
              <a:rPr lang="en-US" sz="2900" b="1" dirty="0"/>
              <a:t> EWURA&amp;TCRA </a:t>
            </a:r>
            <a:r>
              <a:rPr lang="en-US" sz="2900" dirty="0"/>
              <a:t>laws), and criminal law (e.g. panel code).</a:t>
            </a:r>
          </a:p>
          <a:p>
            <a:pPr marL="0" lvl="0" indent="0" algn="ctr">
              <a:buNone/>
            </a:pPr>
            <a:r>
              <a:rPr lang="en-US" sz="2900" b="1" dirty="0"/>
              <a:t>Private law</a:t>
            </a:r>
            <a:r>
              <a:rPr lang="en-US" sz="2900" dirty="0"/>
              <a:t> id the law which governs relationship between private individuals, example law of contract, tort of law property law succession (and trust) law etc. Private laws usually do not involve the government, and are laws that allow one private entity to sue another private entity in civil lawsuit.</a:t>
            </a:r>
          </a:p>
          <a:p>
            <a:r>
              <a:rPr lang="en-US" sz="2900" b="1" dirty="0"/>
              <a:t>Substantive and procedural law </a:t>
            </a:r>
            <a:endParaRPr lang="en-US" sz="2900" dirty="0"/>
          </a:p>
          <a:p>
            <a:pPr marL="0" lvl="0" indent="0" algn="ctr">
              <a:buNone/>
            </a:pPr>
            <a:r>
              <a:rPr lang="en-US" sz="2900" b="1" dirty="0"/>
              <a:t>       Substantive law </a:t>
            </a:r>
            <a:r>
              <a:rPr lang="en-US" sz="2900" dirty="0"/>
              <a:t>includes the law which prescribe a person’s right and obligation. Or are laws which governs or give rise to rights and obligations e.g. penal code Cap 16 R.E 2002 etc.</a:t>
            </a:r>
          </a:p>
          <a:p>
            <a:pPr marL="0" lvl="0" indent="0" algn="ctr">
              <a:buNone/>
            </a:pPr>
            <a:r>
              <a:rPr lang="en-US" sz="2900" b="1" dirty="0"/>
              <a:t>       Procedural law</a:t>
            </a:r>
            <a:r>
              <a:rPr lang="en-US" sz="2900" dirty="0"/>
              <a:t> are just legal steps to be followed in filling a lawsuit against another party or before arresting or searching a</a:t>
            </a:r>
            <a:r>
              <a:rPr lang="en-US" dirty="0"/>
              <a:t>nother party. Or includes the body of legal rues which provides for procedures in the administration or determination of justice.</a:t>
            </a:r>
          </a:p>
          <a:p>
            <a:pPr algn="ctr"/>
            <a:r>
              <a:rPr lang="en-US" dirty="0"/>
              <a:t> </a:t>
            </a:r>
          </a:p>
          <a:p>
            <a:endParaRPr lang="en-US" dirty="0"/>
          </a:p>
        </p:txBody>
      </p:sp>
    </p:spTree>
    <p:extLst>
      <p:ext uri="{BB962C8B-B14F-4D97-AF65-F5344CB8AC3E}">
        <p14:creationId xmlns:p14="http://schemas.microsoft.com/office/powerpoint/2010/main" val="2583290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CE7120-8FB8-AC14-AB37-EFDE00290DCB}"/>
              </a:ext>
            </a:extLst>
          </p:cNvPr>
          <p:cNvSpPr>
            <a:spLocks noGrp="1"/>
          </p:cNvSpPr>
          <p:nvPr>
            <p:ph idx="1"/>
          </p:nvPr>
        </p:nvSpPr>
        <p:spPr>
          <a:xfrm>
            <a:off x="838200" y="593725"/>
            <a:ext cx="10515600" cy="4351338"/>
          </a:xfrm>
        </p:spPr>
        <p:txBody>
          <a:bodyPr>
            <a:normAutofit/>
          </a:bodyPr>
          <a:lstStyle/>
          <a:p>
            <a:pPr marL="0" indent="0">
              <a:buNone/>
            </a:pPr>
            <a:r>
              <a:rPr lang="en-US" sz="1400" b="1" dirty="0" err="1">
                <a:latin typeface="Times New Roman" panose="02020603050405020304" pitchFamily="18" charset="0"/>
                <a:cs typeface="Times New Roman" panose="02020603050405020304" pitchFamily="18" charset="0"/>
              </a:rPr>
              <a:t>Cont</a:t>
            </a:r>
            <a:r>
              <a:rPr lang="en-US" sz="1400" b="1" dirty="0">
                <a:latin typeface="Times New Roman" panose="02020603050405020304" pitchFamily="18" charset="0"/>
                <a:cs typeface="Times New Roman" panose="02020603050405020304" pitchFamily="18" charset="0"/>
              </a:rPr>
              <a:t>…</a:t>
            </a:r>
          </a:p>
          <a:p>
            <a:pPr marL="0" lvl="0" indent="0">
              <a:buNone/>
            </a:pPr>
            <a:r>
              <a:rPr lang="en-US" sz="2000" b="1" dirty="0">
                <a:latin typeface="Times New Roman" panose="02020603050405020304" pitchFamily="18" charset="0"/>
                <a:cs typeface="Times New Roman" panose="02020603050405020304" pitchFamily="18" charset="0"/>
              </a:rPr>
              <a:t>2 .International law</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These are laws which govern intercourse or relations between sovereign state or individual and sovereign states at international level, (e.g. law of high seas, diplomacy and international crimes genocide, crime against humanity and etc.). international law may be divided into two categories.</a:t>
            </a:r>
          </a:p>
          <a:p>
            <a:pPr marL="0" lvl="0" indent="0">
              <a:buNone/>
            </a:pPr>
            <a:r>
              <a:rPr lang="en-US" sz="1600" b="1" dirty="0">
                <a:latin typeface="Times New Roman" panose="02020603050405020304" pitchFamily="18" charset="0"/>
                <a:cs typeface="Times New Roman" panose="02020603050405020304" pitchFamily="18" charset="0"/>
              </a:rPr>
              <a:t>     Public international law</a:t>
            </a:r>
            <a:r>
              <a:rPr lang="en-US" sz="1600" dirty="0">
                <a:latin typeface="Times New Roman" panose="02020603050405020304" pitchFamily="18" charset="0"/>
                <a:cs typeface="Times New Roman" panose="02020603050405020304" pitchFamily="18" charset="0"/>
              </a:rPr>
              <a:t>: laws that governing relationship between states or a state and public individuals.</a:t>
            </a:r>
          </a:p>
          <a:p>
            <a:pPr marL="0" lvl="0" indent="0">
              <a:buNone/>
            </a:pPr>
            <a:r>
              <a:rPr lang="en-US" sz="1600" b="1" dirty="0">
                <a:latin typeface="Times New Roman" panose="02020603050405020304" pitchFamily="18" charset="0"/>
                <a:cs typeface="Times New Roman" panose="02020603050405020304" pitchFamily="18" charset="0"/>
              </a:rPr>
              <a:t>     Private international law</a:t>
            </a:r>
            <a:r>
              <a:rPr lang="en-US" sz="1600" dirty="0">
                <a:latin typeface="Times New Roman" panose="02020603050405020304" pitchFamily="18" charset="0"/>
                <a:cs typeface="Times New Roman" panose="02020603050405020304" pitchFamily="18" charset="0"/>
              </a:rPr>
              <a:t>: law governing relationship between people across nation marriage and divorce between a Tanzanian man and British woman</a:t>
            </a:r>
            <a:r>
              <a:rPr lang="en-US" sz="1600" dirty="0"/>
              <a:t>. </a:t>
            </a:r>
          </a:p>
          <a:p>
            <a:pPr marL="0" indent="0">
              <a:buNone/>
            </a:pPr>
            <a:endParaRPr lang="en-US" sz="1400" b="1" dirty="0">
              <a:latin typeface="Times New Roman" panose="02020603050405020304" pitchFamily="18" charset="0"/>
              <a:cs typeface="Times New Roman" panose="02020603050405020304" pitchFamily="18" charset="0"/>
            </a:endParaRPr>
          </a:p>
          <a:p>
            <a:pPr marL="0" indent="0">
              <a:buNone/>
            </a:pPr>
            <a:endParaRPr lang="en-US" sz="1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0076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3AC4B-A906-9A84-2FE0-1D2890C76BBE}"/>
              </a:ext>
            </a:extLst>
          </p:cNvPr>
          <p:cNvSpPr>
            <a:spLocks noGrp="1"/>
          </p:cNvSpPr>
          <p:nvPr>
            <p:ph type="title"/>
          </p:nvPr>
        </p:nvSpPr>
        <p:spPr>
          <a:xfrm>
            <a:off x="838200" y="161925"/>
            <a:ext cx="10515600" cy="777875"/>
          </a:xfrm>
        </p:spPr>
        <p:txBody>
          <a:bodyPr>
            <a:normAutofit fontScale="90000"/>
          </a:bodyPr>
          <a:lstStyle/>
          <a:p>
            <a:br>
              <a:rPr lang="en-US" sz="1400" b="1" dirty="0">
                <a:latin typeface="Times New Roman" panose="02020603050405020304" pitchFamily="18" charset="0"/>
                <a:cs typeface="Times New Roman" panose="02020603050405020304" pitchFamily="18" charset="0"/>
              </a:rPr>
            </a:br>
            <a:br>
              <a:rPr lang="en-US" sz="1400" b="1" dirty="0">
                <a:latin typeface="Times New Roman" panose="02020603050405020304" pitchFamily="18" charset="0"/>
                <a:cs typeface="Times New Roman" panose="02020603050405020304" pitchFamily="18" charset="0"/>
              </a:rPr>
            </a:br>
            <a:br>
              <a:rPr lang="en-US" sz="1400" b="1"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SOURCES OF LAW </a:t>
            </a:r>
            <a:br>
              <a:rPr lang="en-US" dirty="0"/>
            </a:br>
            <a:endParaRPr lang="en-US" dirty="0"/>
          </a:p>
        </p:txBody>
      </p:sp>
      <p:sp>
        <p:nvSpPr>
          <p:cNvPr id="3" name="Content Placeholder 2">
            <a:extLst>
              <a:ext uri="{FF2B5EF4-FFF2-40B4-BE49-F238E27FC236}">
                <a16:creationId xmlns:a16="http://schemas.microsoft.com/office/drawing/2014/main" id="{4449B532-6476-254E-E8E4-5DB6C4195211}"/>
              </a:ext>
            </a:extLst>
          </p:cNvPr>
          <p:cNvSpPr>
            <a:spLocks noGrp="1"/>
          </p:cNvSpPr>
          <p:nvPr>
            <p:ph idx="1"/>
          </p:nvPr>
        </p:nvSpPr>
        <p:spPr>
          <a:xfrm>
            <a:off x="609600" y="939800"/>
            <a:ext cx="10515600" cy="4351338"/>
          </a:xfrm>
        </p:spPr>
        <p:txBody>
          <a:bodyPr>
            <a:normAutofit/>
          </a:bodyPr>
          <a:lstStyle/>
          <a:p>
            <a:pPr marL="514350" indent="-514350">
              <a:buFont typeface="+mj-lt"/>
              <a:buAutoNum type="arabicPeriod"/>
            </a:pPr>
            <a:r>
              <a:rPr lang="en-US" sz="2000" b="1" dirty="0"/>
              <a:t>The Constitution (as the basic law) </a:t>
            </a:r>
            <a:endParaRPr lang="en-US" sz="2000" dirty="0"/>
          </a:p>
          <a:p>
            <a:pPr marL="0" indent="0">
              <a:buNone/>
            </a:pPr>
            <a:r>
              <a:rPr lang="en-US" sz="1500" dirty="0">
                <a:latin typeface="Times New Roman" panose="02020603050405020304" pitchFamily="18" charset="0"/>
                <a:cs typeface="Times New Roman" panose="02020603050405020304" pitchFamily="18" charset="0"/>
              </a:rPr>
              <a:t>Constitution Refers to the body of law that govern a state. or is the mother of all laws in a sovereignty state. The constitution of Tanzania forms the basic law of the land and that all other laws need to conform to/get validity from constitution otherwise would be declared void or unconstitutional by the Court. the constitution gives and limits the power of the state towards citizens .it gives right and duties of the citizens. </a:t>
            </a:r>
          </a:p>
          <a:p>
            <a:pPr marL="0" indent="0">
              <a:buNone/>
            </a:pPr>
            <a:r>
              <a:rPr lang="en-US" sz="1500" dirty="0">
                <a:latin typeface="Times New Roman" panose="02020603050405020304" pitchFamily="18" charset="0"/>
                <a:cs typeface="Times New Roman" panose="02020603050405020304" pitchFamily="18" charset="0"/>
              </a:rPr>
              <a:t>There is main two types of constitution in the world namely; written and un-written constitution. Tanzania and Kenya are good examples of the state that uses written constitution. Britain is a good example of a country that uses un-written constitution. legally a constitution is regarded as mother of law, meaning that any law or Act of the state shouldn’t go against the constitution. There for a constitution is a main source of law.</a:t>
            </a:r>
          </a:p>
          <a:p>
            <a:pPr marL="0" indent="0">
              <a:buNone/>
            </a:pPr>
            <a:endParaRPr lang="en-US" sz="1500" b="1" dirty="0">
              <a:latin typeface="Times New Roman" panose="02020603050405020304" pitchFamily="18" charset="0"/>
              <a:cs typeface="Times New Roman" panose="02020603050405020304" pitchFamily="18" charset="0"/>
            </a:endParaRPr>
          </a:p>
          <a:p>
            <a:pPr marL="0" indent="0">
              <a:buNone/>
            </a:pPr>
            <a:r>
              <a:rPr lang="en-US" sz="2000" b="1" dirty="0">
                <a:latin typeface="Times New Roman" panose="02020603050405020304" pitchFamily="18" charset="0"/>
                <a:cs typeface="Times New Roman" panose="02020603050405020304" pitchFamily="18" charset="0"/>
              </a:rPr>
              <a:t>2.     Statutory law(legislation)</a:t>
            </a:r>
            <a:endParaRPr lang="en-US" sz="2000" dirty="0">
              <a:latin typeface="Times New Roman" panose="02020603050405020304" pitchFamily="18" charset="0"/>
              <a:cs typeface="Times New Roman" panose="02020603050405020304" pitchFamily="18" charset="0"/>
            </a:endParaRPr>
          </a:p>
          <a:p>
            <a:pPr marL="0" indent="0">
              <a:buNone/>
            </a:pPr>
            <a:r>
              <a:rPr lang="en-US" sz="1500" dirty="0">
                <a:latin typeface="Times New Roman" panose="02020603050405020304" pitchFamily="18" charset="0"/>
                <a:cs typeface="Times New Roman" panose="02020603050405020304" pitchFamily="18" charset="0"/>
              </a:rPr>
              <a:t>Statutory law</a:t>
            </a:r>
            <a:r>
              <a:rPr lang="en-US" sz="1500" b="1" dirty="0">
                <a:latin typeface="Times New Roman" panose="02020603050405020304" pitchFamily="18" charset="0"/>
                <a:cs typeface="Times New Roman" panose="02020603050405020304" pitchFamily="18" charset="0"/>
              </a:rPr>
              <a:t> </a:t>
            </a:r>
            <a:r>
              <a:rPr lang="en-US" sz="1500" dirty="0">
                <a:latin typeface="Times New Roman" panose="02020603050405020304" pitchFamily="18" charset="0"/>
                <a:cs typeface="Times New Roman" panose="02020603050405020304" pitchFamily="18" charset="0"/>
              </a:rPr>
              <a:t>develops from principal legislations (ordinance or Acts of Parliament) and there for are regarded as source of law. These are enacted by legislature and interpreted by judiciary. The legislature has exclusive mandate to make, unmake/repeal, amend laws. The laws are by extension made by the people because this is an elected (save for special seats) representative body. Legislation is of two types, principal legislation (Acts of Parliament), subsidiary/delegated legislation-these are by-laws governing a certain society of a certain place e.g. DSJ society by-laws.</a:t>
            </a:r>
          </a:p>
          <a:p>
            <a:pPr marL="0" indent="0">
              <a:buNone/>
            </a:pPr>
            <a:endParaRPr lang="en-US" dirty="0"/>
          </a:p>
        </p:txBody>
      </p:sp>
    </p:spTree>
    <p:extLst>
      <p:ext uri="{BB962C8B-B14F-4D97-AF65-F5344CB8AC3E}">
        <p14:creationId xmlns:p14="http://schemas.microsoft.com/office/powerpoint/2010/main" val="69439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722069-7AA9-E04F-1E70-81D2320192FB}"/>
              </a:ext>
            </a:extLst>
          </p:cNvPr>
          <p:cNvSpPr>
            <a:spLocks noGrp="1"/>
          </p:cNvSpPr>
          <p:nvPr>
            <p:ph idx="1"/>
          </p:nvPr>
        </p:nvSpPr>
        <p:spPr>
          <a:xfrm>
            <a:off x="711200" y="377824"/>
            <a:ext cx="10744200" cy="6061075"/>
          </a:xfrm>
        </p:spPr>
        <p:txBody>
          <a:bodyPr>
            <a:normAutofit lnSpcReduction="10000"/>
          </a:bodyPr>
          <a:lstStyle/>
          <a:p>
            <a:pPr marL="0" indent="0">
              <a:buNone/>
            </a:pPr>
            <a:r>
              <a:rPr lang="en-US" sz="2000" dirty="0" err="1">
                <a:latin typeface="Times New Roman" panose="02020603050405020304" pitchFamily="18" charset="0"/>
                <a:cs typeface="Times New Roman" panose="02020603050405020304" pitchFamily="18" charset="0"/>
              </a:rPr>
              <a:t>Cont</a:t>
            </a:r>
            <a:r>
              <a:rPr lang="en-US" sz="2000" b="1" dirty="0">
                <a:latin typeface="Times New Roman" panose="02020603050405020304" pitchFamily="18" charset="0"/>
                <a:cs typeface="Times New Roman" panose="02020603050405020304" pitchFamily="18" charset="0"/>
              </a:rPr>
              <a:t>….                                                                                                 sources of law </a:t>
            </a:r>
          </a:p>
          <a:p>
            <a:pPr marL="457200" indent="-457200">
              <a:buAutoNum type="arabicPeriod" startAt="3"/>
            </a:pPr>
            <a:r>
              <a:rPr lang="en-US" sz="2000" b="1" dirty="0"/>
              <a:t>Received law</a:t>
            </a:r>
          </a:p>
          <a:p>
            <a:pPr marL="0" indent="0">
              <a:buNone/>
            </a:pPr>
            <a:r>
              <a:rPr lang="en-US" sz="1600" dirty="0">
                <a:latin typeface="Times New Roman" panose="02020603050405020304" pitchFamily="18" charset="0"/>
                <a:cs typeface="Times New Roman" panose="02020603050405020304" pitchFamily="18" charset="0"/>
              </a:rPr>
              <a:t>Received law refers to foreign-derived legal principles—primarily English Common Law, doctrines of equity, and statutes of general application—adopted into a country's legal system, often during the colonial era. It acts as a gap-filler, applied by courts only when no local written or customary law exists .</a:t>
            </a:r>
          </a:p>
          <a:p>
            <a:pPr marL="0" indent="0">
              <a:buNone/>
            </a:pPr>
            <a:r>
              <a:rPr lang="en-US" sz="2000" b="1" dirty="0">
                <a:latin typeface="Times New Roman" panose="02020603050405020304" pitchFamily="18" charset="0"/>
                <a:cs typeface="Times New Roman" panose="02020603050405020304" pitchFamily="18" charset="0"/>
              </a:rPr>
              <a:t>4. International law</a:t>
            </a:r>
            <a:endParaRPr lang="en-US" sz="2000" dirty="0">
              <a:latin typeface="Times New Roman" panose="02020603050405020304" pitchFamily="18" charset="0"/>
              <a:cs typeface="Times New Roman" panose="02020603050405020304" pitchFamily="18" charset="0"/>
            </a:endParaRPr>
          </a:p>
          <a:p>
            <a:pPr marL="0" indent="0">
              <a:buNone/>
            </a:pPr>
            <a:r>
              <a:rPr lang="en-US" sz="1600" dirty="0">
                <a:latin typeface="Times New Roman" panose="02020603050405020304" pitchFamily="18" charset="0"/>
                <a:cs typeface="Times New Roman" panose="02020603050405020304" pitchFamily="18" charset="0"/>
              </a:rPr>
              <a:t>Especially when a country is a member state of some international communities, international conventions and treaties can be ratified and the be domesticated to become domestic law. example is </a:t>
            </a:r>
            <a:r>
              <a:rPr lang="en-US" sz="1600" b="1" i="1" dirty="0">
                <a:latin typeface="Times New Roman" panose="02020603050405020304" pitchFamily="18" charset="0"/>
                <a:cs typeface="Times New Roman" panose="02020603050405020304" pitchFamily="18" charset="0"/>
              </a:rPr>
              <a:t>The law of the Child Act No.21 of 2009 </a:t>
            </a:r>
            <a:r>
              <a:rPr lang="en-US" sz="1600" dirty="0">
                <a:latin typeface="Times New Roman" panose="02020603050405020304" pitchFamily="18" charset="0"/>
                <a:cs typeface="Times New Roman" panose="02020603050405020304" pitchFamily="18" charset="0"/>
              </a:rPr>
              <a:t>which is the result of the United Nation Convention on the Right of a Child of 1989.</a:t>
            </a:r>
          </a:p>
          <a:p>
            <a:pPr marL="0" indent="0">
              <a:buNone/>
            </a:pPr>
            <a:r>
              <a:rPr lang="en-US" sz="2000" b="1" dirty="0">
                <a:latin typeface="Times New Roman" panose="02020603050405020304" pitchFamily="18" charset="0"/>
                <a:cs typeface="Times New Roman" panose="02020603050405020304" pitchFamily="18" charset="0"/>
              </a:rPr>
              <a:t>5.  Religious law </a:t>
            </a:r>
            <a:endParaRPr lang="en-US" sz="2000" dirty="0">
              <a:latin typeface="Times New Roman" panose="02020603050405020304" pitchFamily="18" charset="0"/>
              <a:cs typeface="Times New Roman" panose="02020603050405020304" pitchFamily="18" charset="0"/>
            </a:endParaRPr>
          </a:p>
          <a:p>
            <a:pPr marL="0" indent="0">
              <a:buNone/>
            </a:pPr>
            <a:r>
              <a:rPr lang="en-US" sz="1700" dirty="0">
                <a:latin typeface="Times New Roman" panose="02020603050405020304" pitchFamily="18" charset="0"/>
                <a:cs typeface="Times New Roman" panose="02020603050405020304" pitchFamily="18" charset="0"/>
              </a:rPr>
              <a:t>To the large extent religion is regarded as another source of law due to the fact that some laws were taken directly from holly books that is the bible and Quran. for example, ten commands of the God some are used as laws as well as Islamic laws.</a:t>
            </a:r>
          </a:p>
          <a:p>
            <a:pPr marL="0" indent="0">
              <a:buNone/>
            </a:pPr>
            <a:r>
              <a:rPr lang="en-US" sz="2200" b="1" dirty="0"/>
              <a:t>6.  Local customs</a:t>
            </a:r>
            <a:endParaRPr lang="en-US" sz="2200" dirty="0"/>
          </a:p>
          <a:p>
            <a:pPr marL="0" indent="0">
              <a:buNone/>
            </a:pPr>
            <a:r>
              <a:rPr lang="en-US" sz="1700" dirty="0">
                <a:latin typeface="Times New Roman" panose="02020603050405020304" pitchFamily="18" charset="0"/>
                <a:cs typeface="Times New Roman" panose="02020603050405020304" pitchFamily="18" charset="0"/>
              </a:rPr>
              <a:t>Are custom which existed and perhaps still exist in particular society .in Africa has different customs norms and values attached to individuals’ ethnic groups. Local customary law can be applied as sources of law where,</a:t>
            </a:r>
          </a:p>
          <a:p>
            <a:pPr lvl="0"/>
            <a:r>
              <a:rPr lang="en-US" sz="1700" dirty="0">
                <a:latin typeface="Times New Roman" panose="02020603050405020304" pitchFamily="18" charset="0"/>
                <a:cs typeface="Times New Roman" panose="02020603050405020304" pitchFamily="18" charset="0"/>
              </a:rPr>
              <a:t>The matter is of civil nature</a:t>
            </a:r>
          </a:p>
          <a:p>
            <a:pPr lvl="0"/>
            <a:r>
              <a:rPr lang="en-US" sz="1700" dirty="0">
                <a:latin typeface="Times New Roman" panose="02020603050405020304" pitchFamily="18" charset="0"/>
                <a:cs typeface="Times New Roman" panose="02020603050405020304" pitchFamily="18" charset="0"/>
              </a:rPr>
              <a:t>The parties involved accept a custom</a:t>
            </a:r>
          </a:p>
          <a:p>
            <a:pPr lvl="0"/>
            <a:r>
              <a:rPr lang="en-US" sz="1700" dirty="0">
                <a:latin typeface="Times New Roman" panose="02020603050405020304" pitchFamily="18" charset="0"/>
                <a:cs typeface="Times New Roman" panose="02020603050405020304" pitchFamily="18" charset="0"/>
              </a:rPr>
              <a:t>There is no written law to govern the matter</a:t>
            </a:r>
          </a:p>
          <a:p>
            <a:pPr lvl="0"/>
            <a:r>
              <a:rPr lang="en-US" sz="1700" dirty="0">
                <a:latin typeface="Times New Roman" panose="02020603050405020304" pitchFamily="18" charset="0"/>
                <a:cs typeface="Times New Roman" panose="02020603050405020304" pitchFamily="18" charset="0"/>
              </a:rPr>
              <a:t>A given custom is not inconsistent to any written law</a:t>
            </a:r>
          </a:p>
          <a:p>
            <a:pPr marL="0" indent="0">
              <a:buNone/>
            </a:pPr>
            <a:endParaRPr lang="en-US" sz="17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5036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8EB52-7B78-0691-D8EF-AC8DBDF87E08}"/>
              </a:ext>
            </a:extLst>
          </p:cNvPr>
          <p:cNvSpPr>
            <a:spLocks noGrp="1"/>
          </p:cNvSpPr>
          <p:nvPr>
            <p:ph type="title"/>
          </p:nvPr>
        </p:nvSpPr>
        <p:spPr/>
        <p:txBody>
          <a:bodyPr/>
          <a:lstStyle/>
          <a:p>
            <a:r>
              <a:rPr lang="en-US" sz="2000" b="1" dirty="0">
                <a:latin typeface="Times New Roman" panose="02020603050405020304" pitchFamily="18" charset="0"/>
                <a:cs typeface="Times New Roman" panose="02020603050405020304" pitchFamily="18" charset="0"/>
              </a:rPr>
              <a:t>Purpose/functions of law</a:t>
            </a:r>
            <a:br>
              <a:rPr lang="en-US" dirty="0"/>
            </a:br>
            <a:endParaRPr lang="en-US" dirty="0"/>
          </a:p>
        </p:txBody>
      </p:sp>
      <p:sp>
        <p:nvSpPr>
          <p:cNvPr id="3" name="Content Placeholder 2">
            <a:extLst>
              <a:ext uri="{FF2B5EF4-FFF2-40B4-BE49-F238E27FC236}">
                <a16:creationId xmlns:a16="http://schemas.microsoft.com/office/drawing/2014/main" id="{D457DED9-921E-EB53-D6DB-8010FD451943}"/>
              </a:ext>
            </a:extLst>
          </p:cNvPr>
          <p:cNvSpPr>
            <a:spLocks noGrp="1"/>
          </p:cNvSpPr>
          <p:nvPr>
            <p:ph idx="1"/>
          </p:nvPr>
        </p:nvSpPr>
        <p:spPr>
          <a:xfrm>
            <a:off x="838200" y="977900"/>
            <a:ext cx="10515600" cy="5199063"/>
          </a:xfrm>
        </p:spPr>
        <p:txBody>
          <a:bodyPr>
            <a:normAutofit/>
          </a:bodyPr>
          <a:lstStyle/>
          <a:p>
            <a:pPr lvl="0"/>
            <a:r>
              <a:rPr lang="en-US" sz="1600" dirty="0">
                <a:latin typeface="Times New Roman" panose="02020603050405020304" pitchFamily="18" charset="0"/>
                <a:cs typeface="Times New Roman" panose="02020603050405020304" pitchFamily="18" charset="0"/>
              </a:rPr>
              <a:t>To regulate the conduct or behavior of persons</a:t>
            </a:r>
          </a:p>
          <a:p>
            <a:pPr lvl="0"/>
            <a:r>
              <a:rPr lang="en-US" sz="1600" dirty="0">
                <a:latin typeface="Times New Roman" panose="02020603050405020304" pitchFamily="18" charset="0"/>
                <a:cs typeface="Times New Roman" panose="02020603050405020304" pitchFamily="18" charset="0"/>
              </a:rPr>
              <a:t>To provide justice to the members of the society</a:t>
            </a:r>
          </a:p>
          <a:p>
            <a:pPr lvl="0"/>
            <a:r>
              <a:rPr lang="en-US" sz="1600" dirty="0">
                <a:latin typeface="Times New Roman" panose="02020603050405020304" pitchFamily="18" charset="0"/>
                <a:cs typeface="Times New Roman" panose="02020603050405020304" pitchFamily="18" charset="0"/>
              </a:rPr>
              <a:t>To maintain political and economic stability</a:t>
            </a:r>
          </a:p>
          <a:p>
            <a:pPr lvl="0"/>
            <a:r>
              <a:rPr lang="en-US" sz="1600" dirty="0">
                <a:latin typeface="Times New Roman" panose="02020603050405020304" pitchFamily="18" charset="0"/>
                <a:cs typeface="Times New Roman" panose="02020603050405020304" pitchFamily="18" charset="0"/>
              </a:rPr>
              <a:t>To protect the fundamental rights and freedom of individuals </a:t>
            </a:r>
          </a:p>
          <a:p>
            <a:pPr lvl="0"/>
            <a:r>
              <a:rPr lang="en-US" sz="1600" dirty="0">
                <a:latin typeface="Times New Roman" panose="02020603050405020304" pitchFamily="18" charset="0"/>
                <a:cs typeface="Times New Roman" panose="02020603050405020304" pitchFamily="18" charset="0"/>
              </a:rPr>
              <a:t>To establish the procedures and regulations regarding the dealings among the individuals </a:t>
            </a:r>
          </a:p>
          <a:p>
            <a:pPr lvl="0"/>
            <a:r>
              <a:rPr lang="en-US" sz="1600" dirty="0">
                <a:latin typeface="Times New Roman" panose="02020603050405020304" pitchFamily="18" charset="0"/>
                <a:cs typeface="Times New Roman" panose="02020603050405020304" pitchFamily="18" charset="0"/>
              </a:rPr>
              <a:t>To maintain peace and security in the country</a:t>
            </a:r>
          </a:p>
          <a:p>
            <a:pPr marL="0" lvl="0" indent="0">
              <a:buNone/>
            </a:pPr>
            <a:r>
              <a:rPr lang="en-US" sz="1600" dirty="0">
                <a:latin typeface="Times New Roman" panose="02020603050405020304" pitchFamily="18" charset="0"/>
                <a:cs typeface="Times New Roman" panose="02020603050405020304" pitchFamily="18" charset="0"/>
              </a:rPr>
              <a:t> </a:t>
            </a:r>
          </a:p>
          <a:p>
            <a:pPr marL="0" indent="0">
              <a:buNone/>
            </a:pPr>
            <a:r>
              <a:rPr lang="en-US" sz="2000" b="1" dirty="0">
                <a:latin typeface="Times New Roman" panose="02020603050405020304" pitchFamily="18" charset="0"/>
                <a:cs typeface="Times New Roman" panose="02020603050405020304" pitchFamily="18" charset="0"/>
              </a:rPr>
              <a:t>Roles of media law in journalism </a:t>
            </a:r>
            <a:endParaRPr lang="en-US" sz="2000" dirty="0">
              <a:latin typeface="Times New Roman" panose="02020603050405020304" pitchFamily="18" charset="0"/>
              <a:cs typeface="Times New Roman" panose="02020603050405020304" pitchFamily="18" charset="0"/>
            </a:endParaRPr>
          </a:p>
          <a:p>
            <a:pPr lvl="0"/>
            <a:r>
              <a:rPr lang="en-US" sz="1600" dirty="0">
                <a:latin typeface="Times New Roman" panose="02020603050405020304" pitchFamily="18" charset="0"/>
                <a:cs typeface="Times New Roman" panose="02020603050405020304" pitchFamily="18" charset="0"/>
              </a:rPr>
              <a:t>To control and regulate media industry </a:t>
            </a:r>
          </a:p>
          <a:p>
            <a:pPr lvl="0"/>
            <a:r>
              <a:rPr lang="en-US" sz="1600" dirty="0">
                <a:latin typeface="Times New Roman" panose="02020603050405020304" pitchFamily="18" charset="0"/>
                <a:cs typeface="Times New Roman" panose="02020603050405020304" pitchFamily="18" charset="0"/>
              </a:rPr>
              <a:t>To punish media which violate media laws </a:t>
            </a:r>
          </a:p>
          <a:p>
            <a:pPr lvl="0"/>
            <a:r>
              <a:rPr lang="en-US" sz="1600" dirty="0">
                <a:latin typeface="Times New Roman" panose="02020603050405020304" pitchFamily="18" charset="0"/>
                <a:cs typeface="Times New Roman" panose="02020603050405020304" pitchFamily="18" charset="0"/>
              </a:rPr>
              <a:t>To promote journalism as profession  </a:t>
            </a:r>
          </a:p>
          <a:p>
            <a:pPr lvl="0"/>
            <a:r>
              <a:rPr lang="en-US" sz="1600" dirty="0">
                <a:latin typeface="Times New Roman" panose="02020603050405020304" pitchFamily="18" charset="0"/>
                <a:cs typeface="Times New Roman" panose="02020603050405020304" pitchFamily="18" charset="0"/>
              </a:rPr>
              <a:t>To promote human rights </a:t>
            </a:r>
          </a:p>
          <a:p>
            <a:pPr lvl="0"/>
            <a:r>
              <a:rPr lang="en-US" sz="1600" dirty="0">
                <a:latin typeface="Times New Roman" panose="02020603050405020304" pitchFamily="18" charset="0"/>
                <a:cs typeface="Times New Roman" panose="02020603050405020304" pitchFamily="18" charset="0"/>
              </a:rPr>
              <a:t>To provide procedure for the legislation of news paper or stablishing radio or TV stations </a:t>
            </a:r>
          </a:p>
          <a:p>
            <a:pPr lvl="0"/>
            <a:r>
              <a:rPr lang="en-US" sz="1600" dirty="0">
                <a:latin typeface="Times New Roman" panose="02020603050405020304" pitchFamily="18" charset="0"/>
                <a:cs typeface="Times New Roman" panose="02020603050405020304" pitchFamily="18" charset="0"/>
              </a:rPr>
              <a:t>To provide education and other qualification for journalistic and media practitioners</a:t>
            </a:r>
          </a:p>
          <a:p>
            <a:pPr marL="0" indent="0">
              <a:buNone/>
            </a:pPr>
            <a:endParaRPr lang="en-US" dirty="0"/>
          </a:p>
        </p:txBody>
      </p:sp>
    </p:spTree>
    <p:extLst>
      <p:ext uri="{BB962C8B-B14F-4D97-AF65-F5344CB8AC3E}">
        <p14:creationId xmlns:p14="http://schemas.microsoft.com/office/powerpoint/2010/main" val="1503247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1B010F-8334-6D6F-5CC5-2F3BE1873B45}"/>
              </a:ext>
            </a:extLst>
          </p:cNvPr>
          <p:cNvSpPr>
            <a:spLocks noGrp="1"/>
          </p:cNvSpPr>
          <p:nvPr>
            <p:ph idx="1"/>
          </p:nvPr>
        </p:nvSpPr>
        <p:spPr>
          <a:xfrm>
            <a:off x="838200" y="1787525"/>
            <a:ext cx="10515600" cy="4351338"/>
          </a:xfrm>
        </p:spPr>
        <p:txBody>
          <a:bodyPr/>
          <a:lstStyle/>
          <a:p>
            <a:pPr marL="0" indent="0">
              <a:buNone/>
            </a:pPr>
            <a:r>
              <a:rPr lang="en-US" dirty="0">
                <a:solidFill>
                  <a:schemeClr val="accent2"/>
                </a:solidFill>
              </a:rPr>
              <a:t>The end </a:t>
            </a:r>
          </a:p>
          <a:p>
            <a:pPr marL="0" indent="0">
              <a:buNone/>
            </a:pPr>
            <a:r>
              <a:rPr lang="en-US" dirty="0">
                <a:solidFill>
                  <a:schemeClr val="accent2"/>
                </a:solidFill>
              </a:rPr>
              <a:t>Thank you </a:t>
            </a:r>
          </a:p>
        </p:txBody>
      </p:sp>
    </p:spTree>
    <p:extLst>
      <p:ext uri="{BB962C8B-B14F-4D97-AF65-F5344CB8AC3E}">
        <p14:creationId xmlns:p14="http://schemas.microsoft.com/office/powerpoint/2010/main" val="686824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1282</Words>
  <Application>Microsoft Office PowerPoint</Application>
  <PresentationFormat>Widescreen</PresentationFormat>
  <Paragraphs>68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INTRODUCTION TO MEDIA LAW</vt:lpstr>
      <vt:lpstr>MEANING OF LAW &amp; MEDIA LAW </vt:lpstr>
      <vt:lpstr>CLASSIFICATION OF LAW  By classification of law it means, branches or types or division of laws. laws may be classified into two major categories</vt:lpstr>
      <vt:lpstr>PowerPoint Presentation</vt:lpstr>
      <vt:lpstr>   SOURCES OF LAW  </vt:lpstr>
      <vt:lpstr>PowerPoint Presentation</vt:lpstr>
      <vt:lpstr>Purpose/functions of law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secilia mkini</dc:creator>
  <cp:lastModifiedBy>secilia mkini</cp:lastModifiedBy>
  <cp:revision>2</cp:revision>
  <dcterms:created xsi:type="dcterms:W3CDTF">2026-05-11T13:38:41Z</dcterms:created>
  <dcterms:modified xsi:type="dcterms:W3CDTF">2026-05-11T14:09:24Z</dcterms:modified>
</cp:coreProperties>
</file>